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9144000" cy="5143500" type="screen16x9"/>
  <p:notesSz cx="6858000" cy="9144000"/>
  <p:embeddedFontLst>
    <p:embeddedFont>
      <p:font typeface="Bitter" panose="020B0604020202020204" charset="0"/>
      <p:regular r:id="rId21"/>
      <p:bold r:id="rId22"/>
      <p:italic r:id="rId23"/>
      <p:boldItalic r:id="rId24"/>
    </p:embeddedFont>
    <p:embeddedFont>
      <p:font typeface="Paytone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F9CC81-1806-4190-8415-3DA82F0C51B0}">
  <a:tblStyle styleId="{55F9CC81-1806-4190-8415-3DA82F0C51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62cadf8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162cadf8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3514c54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3514c54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1379a73e9e3bd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1379a73e9e3bd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ba0d3e40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ba0d3e40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3514c54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23514c54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ba0d3e40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ba0d3e40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ba0d3e40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ba0d3e406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23514c54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23514c54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eeba924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eeba924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eeba924e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eeba924e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747d35c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747d35c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e297c337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e297c337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47d35cde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47d35cde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23514c5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23514c5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51e93e7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51e93e7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51e93e78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51e93e78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ba0d3e4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ba0d3e40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23514c5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23514c5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 orientações">
  <p:cSld name="CUSTOM_1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Modelos layout (74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350"/>
            <a:ext cx="9144000" cy="512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4547250" y="3379800"/>
            <a:ext cx="312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364D59"/>
                </a:solidFill>
                <a:latin typeface="Paytone One"/>
                <a:ea typeface="Paytone One"/>
                <a:cs typeface="Paytone One"/>
                <a:sym typeface="Paytone One"/>
              </a:rPr>
              <a:t>Entrega: 08/08/2025</a:t>
            </a:r>
            <a:endParaRPr sz="2100">
              <a:solidFill>
                <a:srgbClr val="364D59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7266600" y="0"/>
            <a:ext cx="1877400" cy="507900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Orientações</a:t>
            </a:r>
            <a:endParaRPr sz="210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852750" y="1438275"/>
            <a:ext cx="4515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b="1">
                <a:solidFill>
                  <a:srgbClr val="0072BC"/>
                </a:solidFill>
                <a:latin typeface="Paytone One"/>
                <a:ea typeface="Paytone One"/>
                <a:cs typeface="Paytone One"/>
                <a:sym typeface="Paytone One"/>
              </a:rPr>
              <a:t>Orientações para o Relato de implementação</a:t>
            </a:r>
            <a:endParaRPr sz="2300"/>
          </a:p>
        </p:txBody>
      </p:sp>
      <p:sp>
        <p:nvSpPr>
          <p:cNvPr id="14" name="Google Shape;14;p2"/>
          <p:cNvSpPr txBox="1"/>
          <p:nvPr/>
        </p:nvSpPr>
        <p:spPr>
          <a:xfrm>
            <a:off x="342150" y="4111475"/>
            <a:ext cx="3728400" cy="322500"/>
          </a:xfrm>
          <a:prstGeom prst="rect">
            <a:avLst/>
          </a:prstGeom>
          <a:noFill/>
          <a:ln w="2857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a entrega do relato </a:t>
            </a:r>
            <a:r>
              <a:rPr lang="pt-BR" sz="1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retire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este </a:t>
            </a:r>
            <a:r>
              <a:rPr lang="pt-BR" sz="15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sz="15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" name="Google Shape;15;p2" title="Cópia de Design sem nome - 2025-03-28T105026.98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1032737"/>
            <a:ext cx="2975899" cy="29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relato de implementação">
  <p:cSld name="CUSTOM_1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>
            <a:off x="258875" y="257100"/>
            <a:ext cx="4713600" cy="4241100"/>
          </a:xfrm>
          <a:prstGeom prst="rect">
            <a:avLst/>
          </a:prstGeom>
          <a:noFill/>
          <a:ln w="2857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 Relato de Implementação será uma </a:t>
            </a:r>
            <a:r>
              <a:rPr lang="pt-BR" sz="16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produção individual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, que descreve a realização de uma prática pedagógica inédita com os estudantes de uma escola da rede pública de ensino, utilizando as estratégias abordadas durante os encontros do GE. Você pode </a:t>
            </a:r>
            <a:r>
              <a:rPr lang="pt-BR" sz="16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editar este documento, apagando as orientações</a:t>
            </a:r>
            <a:r>
              <a:rPr lang="pt-BR" sz="1600">
                <a:solidFill>
                  <a:srgbClr val="FF5C77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 inserindo seu relato conforme sugerido nos 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slides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Esta atividade deve ser entregue seguindo o modelo do 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Google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Apresentações, disposto na sua sala do 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Classroom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 Dentro desse documento, você poderá incluir outros elementos, como vídeos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, 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áudios, fotos e 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slides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5133125" y="257100"/>
            <a:ext cx="3728400" cy="322500"/>
          </a:xfrm>
          <a:prstGeom prst="rect">
            <a:avLst/>
          </a:prstGeom>
          <a:noFill/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a entrega do relato </a:t>
            </a:r>
            <a:r>
              <a:rPr lang="pt-BR" sz="1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retire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este </a:t>
            </a:r>
            <a:r>
              <a:rPr lang="pt-BR" sz="15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sz="15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" name="Google Shape;19;p3" title="Cópia de Design sem nome - 2025-03-28T112632.013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3825" y="1489900"/>
            <a:ext cx="3008299" cy="30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7">
  <p:cSld name="CUSTOM_15_9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Formatação">
  <p:cSld name="CUSTOM_15_9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3575975" y="1098425"/>
            <a:ext cx="5231400" cy="3267600"/>
          </a:xfrm>
          <a:prstGeom prst="rect">
            <a:avLst/>
          </a:prstGeom>
          <a:noFill/>
          <a:ln w="2857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Formatação:</a:t>
            </a:r>
            <a:endParaRPr sz="25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-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Utilize o tamanho da fonte entre </a:t>
            </a:r>
            <a:r>
              <a:rPr lang="pt-BR" sz="16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10 e 15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;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-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Espaçamento entre linhas e parágrafos de </a:t>
            </a:r>
            <a:r>
              <a:rPr lang="pt-BR" sz="16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1,15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;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-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Verifique se as imagens inseridas estão nítidas;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-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Organize as caixas de textos e imagens para que não fiquem sobrepostas;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-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Verifique se os  </a:t>
            </a:r>
            <a:r>
              <a:rPr lang="pt-BR" sz="16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links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de documentos, vídeos, fotos, entre outros, utilizados em seu relato, estão compartilhados com acesso geral: </a:t>
            </a:r>
            <a:r>
              <a:rPr lang="pt-BR" sz="16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SEED, leitor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4327475" y="438900"/>
            <a:ext cx="3728400" cy="322500"/>
          </a:xfrm>
          <a:prstGeom prst="rect">
            <a:avLst/>
          </a:prstGeom>
          <a:noFill/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a entrega do relato </a:t>
            </a:r>
            <a:r>
              <a:rPr lang="pt-BR" sz="1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retire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este </a:t>
            </a:r>
            <a:r>
              <a:rPr lang="pt-BR" sz="15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sz="15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6" name="Google Shape;26;p5" title="Cópia de Design sem nome - 2025-03-28T105403.98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0" y="1317775"/>
            <a:ext cx="28289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utorial">
  <p:cSld name="CUSTOM_15_9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545650" y="934213"/>
            <a:ext cx="3728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>
                <a:solidFill>
                  <a:srgbClr val="0072BC"/>
                </a:solidFill>
                <a:latin typeface="Paytone One"/>
                <a:ea typeface="Paytone One"/>
                <a:cs typeface="Paytone One"/>
                <a:sym typeface="Paytone One"/>
              </a:rPr>
              <a:t>Assista ao tutorial para preencher o seu Relato de Implementação</a:t>
            </a:r>
            <a:endParaRPr sz="1200"/>
          </a:p>
        </p:txBody>
      </p:sp>
      <p:sp>
        <p:nvSpPr>
          <p:cNvPr id="30" name="Google Shape;30;p6"/>
          <p:cNvSpPr txBox="1"/>
          <p:nvPr/>
        </p:nvSpPr>
        <p:spPr>
          <a:xfrm>
            <a:off x="7266550" y="0"/>
            <a:ext cx="1877400" cy="507900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Orientações</a:t>
            </a:r>
            <a:endParaRPr sz="210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1" name="Google Shape;31;p6"/>
          <p:cNvSpPr txBox="1"/>
          <p:nvPr/>
        </p:nvSpPr>
        <p:spPr>
          <a:xfrm>
            <a:off x="433650" y="3693475"/>
            <a:ext cx="3728400" cy="322500"/>
          </a:xfrm>
          <a:prstGeom prst="rect">
            <a:avLst/>
          </a:prstGeom>
          <a:noFill/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a entrega do relato </a:t>
            </a:r>
            <a:r>
              <a:rPr lang="pt-BR" sz="1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retire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este </a:t>
            </a:r>
            <a:r>
              <a:rPr lang="pt-BR" sz="15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sz="15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Rubricas">
  <p:cSld name="CUSTOM_15_9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92400" y="0"/>
            <a:ext cx="612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0072BC"/>
                </a:solidFill>
                <a:latin typeface="Paytone One"/>
                <a:ea typeface="Paytone One"/>
                <a:cs typeface="Paytone One"/>
                <a:sym typeface="Paytone One"/>
              </a:rPr>
              <a:t>As rubricas de avaliação</a:t>
            </a:r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271050" y="605138"/>
            <a:ext cx="8601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avaliação do Relato de Implementação será realizada por meio da rubrica, composta por CINCO dimensões com pontuação específica para cada uma delas, totalizando 50 pontos, correspondendo a 50% da sua pontuação no GE. Para sua certificação, você precisará alcançar, no mínimo, 70% dos pontos desta atividade avaliativa. Há quatro formas de atendimento para cada dimensão. </a:t>
            </a:r>
            <a:endParaRPr sz="15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7266550" y="0"/>
            <a:ext cx="1877400" cy="507900"/>
          </a:xfrm>
          <a:prstGeom prst="rect">
            <a:avLst/>
          </a:prstGeom>
          <a:solidFill>
            <a:srgbClr val="0072B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Orientações</a:t>
            </a:r>
            <a:endParaRPr sz="210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7" name="Google Shape;37;p7"/>
          <p:cNvSpPr/>
          <p:nvPr/>
        </p:nvSpPr>
        <p:spPr>
          <a:xfrm>
            <a:off x="190950" y="2027444"/>
            <a:ext cx="4389600" cy="24435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Dimensões </a:t>
            </a:r>
            <a:endParaRPr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AutoNum type="arabicPeriod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Estrutura e Organização 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[ 05 pontos]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AutoNum type="arabicPeriod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Aprimoramento da Prática 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[ 05 pontos]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AutoNum type="arabicPeriod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Descrição e Evidências 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[ 10 pontos]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AutoNum type="arabicPeriod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Resultados 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[ 10 pontos]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AutoNum type="arabicPeriod"/>
            </a:pPr>
            <a:r>
              <a:rPr lang="pt-BR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Apresentação e Síntese do Relato</a:t>
            </a: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[ 20 pontos]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745250" y="2027544"/>
            <a:ext cx="4207800" cy="24435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Atendimento às dimensões</a:t>
            </a:r>
            <a:endParaRPr sz="1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Atendeu integralmente os objetivos 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Atendeu parcialmente os objetivos 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Atendeu de forma insuficiente os objetivos </a:t>
            </a:r>
            <a:endParaRPr sz="16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pt-BR" sz="1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Não atendeu os objetivos</a:t>
            </a:r>
            <a:endParaRPr sz="2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77075" y="3055700"/>
            <a:ext cx="386400" cy="38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84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" name="Google Shape;40;p7"/>
          <p:cNvSpPr txBox="1"/>
          <p:nvPr/>
        </p:nvSpPr>
        <p:spPr>
          <a:xfrm>
            <a:off x="2936550" y="4557791"/>
            <a:ext cx="3728400" cy="322500"/>
          </a:xfrm>
          <a:prstGeom prst="rect">
            <a:avLst/>
          </a:prstGeom>
          <a:noFill/>
          <a:ln w="28575" cap="flat" cmpd="sng">
            <a:solidFill>
              <a:srgbClr val="0072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a entrega do relato </a:t>
            </a:r>
            <a:r>
              <a:rPr lang="pt-BR" sz="15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retire</a:t>
            </a:r>
            <a:r>
              <a:rPr lang="pt-BR" sz="15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este </a:t>
            </a:r>
            <a:r>
              <a:rPr lang="pt-BR" sz="15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sz="15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Capa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 title="Modelos layout (80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/>
        </p:nvSpPr>
        <p:spPr>
          <a:xfrm>
            <a:off x="4309125" y="1243300"/>
            <a:ext cx="4029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0072BC"/>
                </a:solidFill>
                <a:latin typeface="Paytone One"/>
                <a:ea typeface="Paytone One"/>
                <a:cs typeface="Paytone One"/>
                <a:sym typeface="Paytone One"/>
              </a:rPr>
              <a:t>Relato de Implementação</a:t>
            </a:r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4749025" y="3490375"/>
            <a:ext cx="353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Jornada 2</a:t>
            </a:r>
            <a:endParaRPr sz="26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45" name="Google Shape;45;p8" title="Cópia de Design sem nome - 2025-03-28T104000.0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0" y="595150"/>
            <a:ext cx="4150875" cy="41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tter"/>
              <a:buChar char="●"/>
              <a:defRPr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○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■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●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○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■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●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○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tter"/>
              <a:buChar char="■"/>
              <a:def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wardantunny.github.io/Cacada-Trigonometrica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BB152A-0CB5-1652-C1B1-C0E065F857DA}"/>
              </a:ext>
            </a:extLst>
          </p:cNvPr>
          <p:cNvSpPr/>
          <p:nvPr/>
        </p:nvSpPr>
        <p:spPr>
          <a:xfrm>
            <a:off x="5680038" y="3345628"/>
            <a:ext cx="1710466" cy="74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50;p9"/>
          <p:cNvSpPr txBox="1"/>
          <p:nvPr/>
        </p:nvSpPr>
        <p:spPr>
          <a:xfrm>
            <a:off x="4021678" y="2295613"/>
            <a:ext cx="47769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Recomposição de Aprendizagem </a:t>
            </a:r>
            <a:endParaRPr sz="26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Matemática 3ª série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245750" y="167100"/>
            <a:ext cx="211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Evidências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" name="Vídeo do WhatsApp de 2025-07-30 à(s) 16.09.45_640c4962">
            <a:hlinkClick r:id="" action="ppaction://media"/>
            <a:extLst>
              <a:ext uri="{FF2B5EF4-FFF2-40B4-BE49-F238E27FC236}">
                <a16:creationId xmlns:a16="http://schemas.microsoft.com/office/drawing/2014/main" id="{38D0079D-A612-0A8C-F670-3C9976F56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6113" y="0"/>
            <a:ext cx="29114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320518" y="331471"/>
            <a:ext cx="782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Exercícios de referência do livro didático utilizados na formulação de algumas das estações </a:t>
            </a:r>
            <a:endParaRPr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5" y="1226671"/>
            <a:ext cx="2457176" cy="376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951" y="1226671"/>
            <a:ext cx="2676099" cy="376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640" y="1226671"/>
            <a:ext cx="2497412" cy="376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245750" y="167100"/>
            <a:ext cx="3678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Resultados alcançados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77225" y="736500"/>
            <a:ext cx="8529000" cy="4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aplicação da gincana possibilitou resultados bastante positivos no processo de ensino-aprendizagem. Os estudantes demonstraram alto nível de engajamento desde a etapa inicial, quando realizaram o cadastro e receberam as primeiras orientações sobre o funcionamento da atividade. Observou-se entusiasmo e participação ativa dos grupos durante a resolução dos problemas em cada estação, com divisão de tarefas entre os integrantes, utilização dos conceitos apresentados em sala e trocas de estratégias para chegar aos resultados corretos.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Em todas as turmas, a maior parte dos grupos conseguiu concluir as seis estações dentro do tempo previsto, evidenciando que foram capazes de aplicar corretamente os conceitos de relações métricas e trigonométricas estudados em sala de aula. Percebeu-se também evolução na interpretação de problemas e no raciocínio lógico-matemático, já que muitos alunos, inicialmente receosos com os cálculos, mostraram maior confiança conforme avançavam na atividade.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 formato dinâmico, com uso de tecnologia e deslocamento pelo espaço escolar, favoreceu a participação de todos, inclusive de estudantes que, em atividades tradicionais, tendem a ser mais passivos. A proposta também fortaleceu a colaboração entre os integrantes dos grupos, permitindo que diferentes alunos assumissem papéis de liderança em momentos distintos.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245750" y="167100"/>
            <a:ext cx="3678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Resultados alcançados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77225" y="736500"/>
            <a:ext cx="8529000" cy="3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Em termos de resultados de aprendizagem, os objetivos foram atingidos, visto que os alunos conseguiram aplicar os conceitos trabalhados em sala em situações reais e contextualizadas. Além disso, a etapa final, em que ligaram os pontos percorridos no mapa para formar triângulos, demonstrou que compreenderam a relação entre os cálculos realizados e a representação espacial dos percursos.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gincana foi planejada estrategicamente para contribuir com o desenvolvimento do descritor de </a:t>
            </a:r>
            <a:r>
              <a:rPr lang="pt-BR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menor índice de acerto no CAEd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, referente às </a:t>
            </a:r>
            <a:r>
              <a:rPr lang="pt-BR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relações métricas e trigonométricas no triângulo retângulo</a:t>
            </a: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. Por meio de desafios práticos e contextualizados, os estudantes aplicaram conceitos como seno, cosseno, tangente e Teorema de Pitágoras em situações reais do ambiente escolar, favorecendo a compreensão significativa e a redução das dificuldades observadas nas avaliações externas.</a:t>
            </a:r>
            <a:endParaRPr sz="13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análise do processo mostrou que a metodologia ativa utilizada contribuiu significativamente para o protagonismo estudantil, proporcionando uma experiência de aprendizado prazerosa, participativa e significativa, alinhada às expectativas traçadas para a atividade.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245750" y="167100"/>
            <a:ext cx="3786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1">
                <a:latin typeface="Bitter"/>
                <a:ea typeface="Bitter"/>
                <a:cs typeface="Bitter"/>
                <a:sym typeface="Bitter"/>
              </a:rPr>
              <a:t>Feedback</a:t>
            </a: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 da observação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1717875" y="1195900"/>
            <a:ext cx="49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https://drive.google.com/file/d/1i0Bqfe0tcs7BMZrx2tZX00PF9TkCFPv5/view?usp=sharing</a:t>
            </a: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245750" y="167100"/>
            <a:ext cx="2666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Reflexão Final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93550" y="736500"/>
            <a:ext cx="8474700" cy="4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 implementação da gincana foi uma experiência enriquecedora tanto para os estudantes quanto para minha prática pedagógica. O trabalho desenvolvido no Grupo de Formadores (GF) foi fundamental para que eu pudesse planejar uma atividade diferenciada, baseada em metodologias ativas e voltada para a aprendizagem significativa. A partir dos debates e trocas de experiências no GF, percebi a importância de criar situações em que o aluno se torna protagonista do próprio aprendizado, aplicando os conceitos matemáticos em contextos práticos e desafiadores.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Um dos principais desafios enfrentados foi a elaboração do jogo interativo, que demandou estudo e aplicação de recursos digitais para criar uma plataforma funcional e dinâmica. Houve também a necessidade de adaptar os problemas matemáticos para a realidade da escola, garantindo que fossem contextualizados e adequados ao nível dos alunos. Além disso, o gerenciamento da turma em movimento exigiu organização prévia e apoio de professores auxiliares para garantir que todos os grupos participassem de forma equilibrada.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Os aspectos positivos foram evidentes: os alunos se mostraram muito mais engajados e motivados do que em atividades tradicionais, demonstrando colaboração, curiosidade e disposição para resolver os desafios. A possibilidade de ver a matemática aplicada no espaço escolar contribuiu para consolidar os conteúdos de forma mais significativa e duradoura.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45750" y="167100"/>
            <a:ext cx="2666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Reflexão Final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93550" y="736500"/>
            <a:ext cx="84747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Essa experiência me fez refletir sobre a importância de diversificar as estratégias pedagógicas e de utilizar metodologias que despertem o interesse dos estudantes. A implementação reforçou minha percepção de que a aprendizagem significativa ocorre quando o aluno entende a utilidade do que está aprendendo e participa ativamente do processo. Além disso, o uso da tecnologia mostrou-se um aliado importante, aproximando a atividade da realidade digital vivenciada pelos jovens.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Em síntese, o trabalho realizado a partir dos estudos no GF ampliou minha visão sobre a prática docente e reforçou a necessidade de inovar constantemente, proporcionando aos estudantes experiências que conectem a teoria à prática e que estimulem o protagonismo e a autonomia na construção do conhecimento, que se tornou possível com o auxílio de profissionais formidáveis com que faço parte da equipe, Roseli e Suelen (docentes 1 das turmas) sendo peças fundamentais na elaboração dos trabalhos desenvolvidos tanto em sala, quanto em prática.</a:t>
            </a:r>
            <a:endParaRPr sz="12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115439" y="98412"/>
            <a:ext cx="7651582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latin typeface="Bitter"/>
                <a:ea typeface="Bitter"/>
                <a:cs typeface="Bitter"/>
                <a:sym typeface="Bitter"/>
              </a:rPr>
              <a:t>Síntese do relato</a:t>
            </a:r>
            <a:endParaRPr sz="25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03550" y="1512300"/>
            <a:ext cx="2972700" cy="3005700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000" tIns="91425" rIns="356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3376950" y="1512298"/>
            <a:ext cx="5563500" cy="3005700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Planejamento:</a:t>
            </a:r>
            <a:r>
              <a:rPr lang="pt-BR" sz="1100">
                <a:solidFill>
                  <a:schemeClr val="dk1"/>
                </a:solidFill>
              </a:rPr>
              <a:t> elaboração de uma gincana interativa baseada em metodologias ativas, com problemas contextualizados envolvendo relações métricas e trigonométricas.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Criação do jogo:</a:t>
            </a:r>
            <a:r>
              <a:rPr lang="pt-BR" sz="1100">
                <a:solidFill>
                  <a:schemeClr val="dk1"/>
                </a:solidFill>
              </a:rPr>
              <a:t> desenvolvimento de uma plataforma digital em HTML, CSS e JavaScript, hospedada no GitHub Pages, permitindo registro dos grupos e sorteio automático das estações.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Preparação dos espaços:</a:t>
            </a:r>
            <a:r>
              <a:rPr lang="pt-BR" sz="1100">
                <a:solidFill>
                  <a:schemeClr val="dk1"/>
                </a:solidFill>
              </a:rPr>
              <a:t> marcação das estações no ambiente escolar, com problemas vinculados a elementos reais (poste, escada, mesa de ping-pong, mastro, etc.).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Execução:</a:t>
            </a:r>
            <a:r>
              <a:rPr lang="pt-BR" sz="1100">
                <a:solidFill>
                  <a:schemeClr val="dk1"/>
                </a:solidFill>
              </a:rPr>
              <a:t> os grupos acessaram o jogo via QR Code, registraram os dados iniciais e receberam a estação inicial de forma aleatória.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203550" y="695175"/>
            <a:ext cx="8736900" cy="667500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Haward Antunny da Silva Américo - Colégio Estadual Branca da Mota Fernandes - NRE Maringá - 3º ano A, B, C e D</a:t>
            </a:r>
            <a:endParaRPr sz="1200" i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9" name="Google Shape;169;p26" title="IMG-20250730-WA005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0" y="1824363"/>
            <a:ext cx="2972700" cy="23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3370013" y="73070"/>
            <a:ext cx="5563500" cy="4465200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Resolução dos desafios:</a:t>
            </a:r>
            <a:r>
              <a:rPr lang="pt-BR" sz="1100">
                <a:solidFill>
                  <a:schemeClr val="dk1"/>
                </a:solidFill>
              </a:rPr>
              <a:t> a cada resposta correta, o sistema liberava a próxima estação, garantindo trajetórias diferentes para cada grupo.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Conclusão:</a:t>
            </a:r>
            <a:r>
              <a:rPr lang="pt-BR" sz="1100">
                <a:solidFill>
                  <a:schemeClr val="dk1"/>
                </a:solidFill>
              </a:rPr>
              <a:t> após seis estações, os grupos ligaram no mapa os pontos percorridos, formando triângulos e consolidando a relação entre os cálculos e a representação espacial.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1"/>
                </a:solidFill>
              </a:rPr>
              <a:t>Resultados:</a:t>
            </a:r>
            <a:r>
              <a:rPr lang="pt-BR" sz="1100">
                <a:solidFill>
                  <a:schemeClr val="dk1"/>
                </a:solidFill>
              </a:rPr>
              <a:t> os alunos mostraram alto engajamento, trabalho colaborativo, aplicação prática dos conteúdos e maior compreensão das relações métricas e trigonométricas.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190063" y="73070"/>
            <a:ext cx="3002400" cy="2148900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[Insira uma fotografia da sua implementação aqui.]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6" name="Google Shape;176;p27" title="Imagem do WhatsApp de 2025-07-30 à(s) 16.12.06_160e2c78.jpg"/>
          <p:cNvPicPr preferRelativeResize="0"/>
          <p:nvPr/>
        </p:nvPicPr>
        <p:blipFill rotWithShape="1">
          <a:blip r:embed="rId3">
            <a:alphaModFix/>
          </a:blip>
          <a:srcRect t="30785" b="22661"/>
          <a:stretch/>
        </p:blipFill>
        <p:spPr>
          <a:xfrm>
            <a:off x="244663" y="-49662"/>
            <a:ext cx="2893201" cy="23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 title="Imagem do WhatsApp de 2025-07-30 à(s) 16.12.06_02dafb68.jpg"/>
          <p:cNvPicPr preferRelativeResize="0"/>
          <p:nvPr/>
        </p:nvPicPr>
        <p:blipFill rotWithShape="1">
          <a:blip r:embed="rId4">
            <a:alphaModFix/>
          </a:blip>
          <a:srcRect l="-3070" t="12806" r="3069" b="40643"/>
          <a:stretch/>
        </p:blipFill>
        <p:spPr>
          <a:xfrm>
            <a:off x="244663" y="2344725"/>
            <a:ext cx="2893201" cy="2394376"/>
          </a:xfrm>
          <a:prstGeom prst="rect">
            <a:avLst/>
          </a:prstGeom>
          <a:noFill/>
          <a:ln w="9525" cap="flat" cmpd="sng">
            <a:solidFill>
              <a:srgbClr val="00984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>
            <a:off x="2352125" y="551725"/>
            <a:ext cx="398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latin typeface="Bitter"/>
                <a:ea typeface="Bitter"/>
                <a:cs typeface="Bitter"/>
                <a:sym typeface="Bitter"/>
              </a:rPr>
              <a:t>Dados de identificação</a:t>
            </a:r>
            <a:endParaRPr sz="1900" b="1">
              <a:latin typeface="Bitter"/>
              <a:ea typeface="Bitter"/>
              <a:cs typeface="Bitter"/>
              <a:sym typeface="Bitter"/>
            </a:endParaRPr>
          </a:p>
        </p:txBody>
      </p:sp>
      <p:graphicFrame>
        <p:nvGraphicFramePr>
          <p:cNvPr id="56" name="Google Shape;56;p10"/>
          <p:cNvGraphicFramePr/>
          <p:nvPr>
            <p:extLst>
              <p:ext uri="{D42A27DB-BD31-4B8C-83A1-F6EECF244321}">
                <p14:modId xmlns:p14="http://schemas.microsoft.com/office/powerpoint/2010/main" val="645839374"/>
              </p:ext>
            </p:extLst>
          </p:nvPr>
        </p:nvGraphicFramePr>
        <p:xfrm>
          <a:off x="245738" y="1083223"/>
          <a:ext cx="8503475" cy="2979240"/>
        </p:xfrm>
        <a:graphic>
          <a:graphicData uri="http://schemas.openxmlformats.org/drawingml/2006/table">
            <a:tbl>
              <a:tblPr>
                <a:noFill/>
                <a:tableStyleId>{55F9CC81-1806-4190-8415-3DA82F0C51B0}</a:tableStyleId>
              </a:tblPr>
              <a:tblGrid>
                <a:gridCol w="33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latin typeface="Bitter"/>
                          <a:ea typeface="Bitter"/>
                          <a:cs typeface="Bitter"/>
                          <a:sym typeface="Bitter"/>
                        </a:rPr>
                        <a:t>Nome do Cursista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>
                          <a:latin typeface="Bitter"/>
                          <a:ea typeface="Bitter"/>
                          <a:cs typeface="Bitter"/>
                          <a:sym typeface="Bitter"/>
                        </a:rPr>
                        <a:t>Haward Antunny da Silva Américo</a:t>
                      </a:r>
                      <a:endParaRPr sz="16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latin typeface="Bitter"/>
                          <a:ea typeface="Bitter"/>
                          <a:cs typeface="Bitter"/>
                          <a:sym typeface="Bitter"/>
                        </a:rPr>
                        <a:t>Telefone (opcional)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>
                          <a:latin typeface="Bitter"/>
                          <a:ea typeface="Bitter"/>
                          <a:cs typeface="Bitter"/>
                          <a:sym typeface="Bitter"/>
                        </a:rPr>
                        <a:t>44999554888</a:t>
                      </a:r>
                      <a:endParaRPr sz="16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latin typeface="Bitter"/>
                          <a:ea typeface="Bitter"/>
                          <a:cs typeface="Bitter"/>
                          <a:sym typeface="Bitter"/>
                        </a:rPr>
                        <a:t>Nome da escola 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 dirty="0">
                          <a:latin typeface="Bitter"/>
                          <a:ea typeface="Bitter"/>
                          <a:cs typeface="Bitter"/>
                          <a:sym typeface="Bitter"/>
                        </a:rPr>
                        <a:t>Colégio Estadual Branca da Mota Fernandes</a:t>
                      </a:r>
                      <a:endParaRPr sz="1600" dirty="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Município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>
                          <a:latin typeface="Bitter"/>
                          <a:ea typeface="Bitter"/>
                          <a:cs typeface="Bitter"/>
                          <a:sym typeface="Bitter"/>
                        </a:rPr>
                        <a:t>Maringá</a:t>
                      </a:r>
                      <a:endParaRPr sz="16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NRE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>
                          <a:latin typeface="Bitter"/>
                          <a:ea typeface="Bitter"/>
                          <a:cs typeface="Bitter"/>
                          <a:sym typeface="Bitter"/>
                        </a:rPr>
                        <a:t>Maringá</a:t>
                      </a:r>
                      <a:endParaRPr sz="16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Ano/Série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600" dirty="0">
                          <a:latin typeface="Bitter"/>
                          <a:ea typeface="Bitter"/>
                          <a:cs typeface="Bitter"/>
                          <a:sym typeface="Bitter"/>
                        </a:rPr>
                        <a:t>3º anos A, B, C e D</a:t>
                      </a:r>
                      <a:endParaRPr sz="1600" dirty="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8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Google Shape;57;p10"/>
          <p:cNvSpPr txBox="1"/>
          <p:nvPr/>
        </p:nvSpPr>
        <p:spPr>
          <a:xfrm>
            <a:off x="1323750" y="77975"/>
            <a:ext cx="546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72BC"/>
                </a:solidFill>
                <a:latin typeface="Paytone One"/>
                <a:ea typeface="Paytone One"/>
                <a:cs typeface="Paytone One"/>
                <a:sym typeface="Paytone One"/>
              </a:rPr>
              <a:t>RELATO DE IMPLEMENTAÇÃO</a:t>
            </a:r>
            <a:endParaRPr sz="2500">
              <a:solidFill>
                <a:srgbClr val="0072BC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245750" y="167100"/>
            <a:ext cx="421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Organização Pedagógica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graphicFrame>
        <p:nvGraphicFramePr>
          <p:cNvPr id="63" name="Google Shape;63;p11"/>
          <p:cNvGraphicFramePr/>
          <p:nvPr/>
        </p:nvGraphicFramePr>
        <p:xfrm>
          <a:off x="245738" y="1099373"/>
          <a:ext cx="8503475" cy="3618424"/>
        </p:xfrm>
        <a:graphic>
          <a:graphicData uri="http://schemas.openxmlformats.org/drawingml/2006/table">
            <a:tbl>
              <a:tblPr>
                <a:noFill/>
                <a:tableStyleId>{55F9CC81-1806-4190-8415-3DA82F0C51B0}</a:tableStyleId>
              </a:tblPr>
              <a:tblGrid>
                <a:gridCol w="33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latin typeface="Bitter"/>
                          <a:ea typeface="Bitter"/>
                          <a:cs typeface="Bitter"/>
                          <a:sym typeface="Bitter"/>
                        </a:rPr>
                        <a:t>Objetivo(s) de aprendizagem 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Aplicar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relações métricas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trigonométricas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em situações práticas.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Desenvolver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raciocínio lógico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interpretação de problemas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Estimular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trabalho em equipe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autonomia dos alunos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Relacionar a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matemática teórica ao ambiente escolar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Utilizar instrumentos de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medição e registro no mapa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durante a atividade.</a:t>
                      </a:r>
                      <a:endParaRPr sz="1300" i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pt-BR" sz="1900" b="1">
                          <a:latin typeface="Bitter"/>
                          <a:ea typeface="Bitter"/>
                          <a:cs typeface="Bitter"/>
                          <a:sym typeface="Bitter"/>
                        </a:rPr>
                        <a:t> Estratégias e a</a:t>
                      </a:r>
                      <a:r>
                        <a:rPr lang="pt-BR" sz="19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bordagem(ns) metodológica(s) de ensino-aprendizagem</a:t>
                      </a:r>
                      <a:endParaRPr sz="1900" b="1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Utilização de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aprendizagem ativa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por meio de uma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gincana matemática interativa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Aplicação de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metodologia ativa baseada em estações de aprendizagem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, em que os alunos resolvem problemas contextualizados no espaço da escola.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A atividade promoveu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protagonismo estudantil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colaboração em grupo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 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aprendizagem significativa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, aproximando os conceitos teóricos da prática.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A escolha dessa abordagem favorece </a:t>
                      </a:r>
                      <a:r>
                        <a:rPr lang="pt-BR" sz="1100" b="1">
                          <a:solidFill>
                            <a:schemeClr val="dk1"/>
                          </a:solidFill>
                        </a:rPr>
                        <a:t>engajamento, cooperação e desenvolvimento do raciocínio lógico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, em consonância com metodologias discutidas no GE.</a:t>
                      </a:r>
                      <a:endParaRPr sz="1300" i="1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2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/>
        </p:nvSpPr>
        <p:spPr>
          <a:xfrm>
            <a:off x="245750" y="1671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Descrição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245750" y="736500"/>
            <a:ext cx="85845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 implementação da gincana ocorreu em etapas bem estruturadas, utilizando um jogo interativo desenvolvido em HTML, CSS e JavaScript, hospedado no GitHub Pages. Inicialmente, os alunos foram reunidos no pátio da escola, onde receberam as instruções sobre as regras, os objetivos da atividade e como o jogo funcionaria. Cada grupo acessou o link do jogo por meio de um QR Code, registrando no sistema o nome do grupo, a turma e os nomes dos integrantes. Essa etapa inicial permitiu armazenar automaticamente as informações em uma planilha online para acompanhamento posterior.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Após o registro, cada grupo recebeu de forma aleatória a estação inicial, que correspondia a um ponto específico do espaço da escola para localização no mapa impresso entregue. Cada estação apresentava um problema contextualizado envolvendo relações métricas no triângulo retângulo ou razões trigonométricas (seno, cosseno e tangente) bem como exercícios presentes nos livros de recomposição de matemática. Os problemas foram elaborados considerando elementos reais da escola, como mesas de ping-pong, mastros de bandeira, placas e postes de luz, tornando a atividade mais próxima da realidade dos alunos.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/>
        </p:nvSpPr>
        <p:spPr>
          <a:xfrm>
            <a:off x="245750" y="1671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Descrição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45750" y="736500"/>
            <a:ext cx="85845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Para avançar no jogo, os estudantes precisavam resolver corretamente cada desafio e inserir a resposta no sistema. Ao acertarem, uma nova estação era sorteada, garantindo que os grupos percorressem trajetórias diferentes. Durante toda a gincana, os alunos se deslocaram entre as estações utilizando e implementando a metodologia abordada em sala de aula. O professores Haward, Roseli e Suelen acompanharam os grupos para garantir que a dinâmica ocorresse de forma organizada e colaborativa.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Ao final da atividade, com as seis estações concluídas, os grupos receberam a orientação de ligar no mapa os pontos por onde passaram, formando dois triângulos. Essa etapa final teve como objetivo reforçar a interpretação espacial e a relação entre os pontos percorridos. A atividade, além de integrar conceitos matemáticos trabalhados em sala de aula, favoreceu a cooperação, o protagonismo estudantil e a aplicação prática da matemática no ambiente escolar.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/>
        </p:nvSpPr>
        <p:spPr>
          <a:xfrm>
            <a:off x="245750" y="1671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Descrição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45750" y="736500"/>
            <a:ext cx="8584500" cy="5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Objetivos</a:t>
            </a:r>
            <a:endParaRPr sz="17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Desenvolver o raciocínio lógico e a aplicação prática da Matemática por meio de problemas contextualizados no espaço escolar.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Revisar e fixar conceitos de trigonometria, relações métricas no triângulo retângulo e Teorema de Pitágoras.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Estimular a resolução de problemas com base em observação, medição e interpretação de situações reais.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Habilidades de Matemática (SAEB)</a:t>
            </a:r>
            <a:endParaRPr sz="17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D064_M (H17)</a:t>
            </a:r>
            <a:r>
              <a:rPr lang="pt-BR" sz="1100">
                <a:solidFill>
                  <a:schemeClr val="dk1"/>
                </a:solidFill>
              </a:rPr>
              <a:t> – Utilizar relações métricas de um triângulo retângulo na resolução de problema.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D105_M (H18)</a:t>
            </a:r>
            <a:r>
              <a:rPr lang="pt-BR" sz="1100">
                <a:solidFill>
                  <a:schemeClr val="dk1"/>
                </a:solidFill>
              </a:rPr>
              <a:t> – Utilizar equação polinomial de 2º grau na resolução de problema. </a:t>
            </a:r>
            <a:r>
              <a:rPr lang="pt-BR" sz="1100" i="1">
                <a:solidFill>
                  <a:schemeClr val="dk1"/>
                </a:solidFill>
              </a:rPr>
              <a:t>(quando aplicável em algum cálculo, por exemplo, nas estações com Pitágoras ou problemas que resultem em equação)</a:t>
            </a:r>
            <a:endParaRPr sz="1100" i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D053_M (H15)</a:t>
            </a:r>
            <a:r>
              <a:rPr lang="pt-BR" sz="1100">
                <a:solidFill>
                  <a:schemeClr val="dk1"/>
                </a:solidFill>
              </a:rPr>
              <a:t> – Executar cálculos com números reais.</a:t>
            </a:r>
            <a:endParaRPr sz="1100" i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D030_M (H05)</a:t>
            </a:r>
            <a:r>
              <a:rPr lang="pt-BR" sz="1100">
                <a:solidFill>
                  <a:schemeClr val="dk1"/>
                </a:solidFill>
              </a:rPr>
              <a:t> – Utilizar conversão entre unidades de medida na resolução de problema. </a:t>
            </a:r>
            <a:r>
              <a:rPr lang="pt-BR" sz="1100" i="1">
                <a:solidFill>
                  <a:schemeClr val="dk1"/>
                </a:solidFill>
              </a:rPr>
              <a:t>(por exemplo, transformar centímetros para metros em cálculos de campo real)</a:t>
            </a:r>
            <a:endParaRPr sz="1100" i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D043_M (H12)</a:t>
            </a:r>
            <a:r>
              <a:rPr lang="pt-BR" sz="1100">
                <a:solidFill>
                  <a:schemeClr val="dk1"/>
                </a:solidFill>
              </a:rPr>
              <a:t> – Utilizar perímetro de figuras bidimensionais na resolução de problema. </a:t>
            </a:r>
            <a:r>
              <a:rPr lang="pt-BR" sz="1100" i="1">
                <a:solidFill>
                  <a:schemeClr val="dk1"/>
                </a:solidFill>
              </a:rPr>
              <a:t>(quando houver trajetos ou contornos no cálculo)</a:t>
            </a:r>
            <a:endParaRPr sz="1100" i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245750" y="1671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Descrição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45750" y="736500"/>
            <a:ext cx="85845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Metodologia</a:t>
            </a:r>
            <a:endParaRPr sz="17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Abordagem:</a:t>
            </a:r>
            <a:r>
              <a:rPr lang="pt-BR" sz="1100">
                <a:solidFill>
                  <a:schemeClr val="dk1"/>
                </a:solidFill>
              </a:rPr>
              <a:t> Aprendizagem Ativa com </a:t>
            </a:r>
            <a:r>
              <a:rPr lang="pt-BR" sz="1100" b="1">
                <a:solidFill>
                  <a:schemeClr val="dk1"/>
                </a:solidFill>
              </a:rPr>
              <a:t>Metodologia de Rotação por Estações</a:t>
            </a:r>
            <a:r>
              <a:rPr lang="pt-BR" sz="1100">
                <a:solidFill>
                  <a:schemeClr val="dk1"/>
                </a:solidFill>
              </a:rPr>
              <a:t> e elementos de </a:t>
            </a:r>
            <a:r>
              <a:rPr lang="pt-BR" sz="1100" b="1">
                <a:solidFill>
                  <a:schemeClr val="dk1"/>
                </a:solidFill>
              </a:rPr>
              <a:t>Gamificação</a:t>
            </a:r>
            <a:r>
              <a:rPr lang="pt-B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Organização:</a:t>
            </a:r>
            <a:endParaRPr sz="1100"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A turma foi dividida em grupos que percorreram diferentes “estações” dispostas em pontos estratégicos da escola.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Cada estação continha um desafio matemático contextualizado ao local (mastro, escada, poste, etc.), exigindo aplicação de fórmulas e conceitos estudados.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Recursos utilizados:</a:t>
            </a:r>
            <a:r>
              <a:rPr lang="pt-BR" sz="1100">
                <a:solidFill>
                  <a:schemeClr val="dk1"/>
                </a:solidFill>
              </a:rPr>
              <a:t> mapa com coordenadas, fita métrica, transferidor, calculadora, marcadores, QR Codes e plataforma interativa hospedada no GitHub Pages.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Dinâmica:</a:t>
            </a:r>
            <a:endParaRPr sz="1100"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Os grupos partiam de estações diferentes para evitar aglomeração.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Após resolver o desafio de uma estação, recebiam a localização da próxima.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O progresso era registrado automaticamente no sistema local do jogo, e as respostas eram validadas em tempo real.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solidFill>
                  <a:schemeClr val="dk1"/>
                </a:solidFill>
              </a:rPr>
              <a:t>Avaliação:</a:t>
            </a:r>
            <a:endParaRPr sz="1100"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solidFill>
                  <a:schemeClr val="dk1"/>
                </a:solidFill>
              </a:rPr>
              <a:t>O foco foi avaliar a aplicação prática dos conceitos, a capacidade de interpretação e resolução de problemas e o trabalho colaborativo.</a:t>
            </a: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45750" y="167100"/>
            <a:ext cx="211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Evidências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264899" y="54750"/>
            <a:ext cx="8397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 do  jogo: </a:t>
            </a:r>
            <a:r>
              <a:rPr lang="pt-BR" sz="1000" b="1" i="1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https://hawardantunny.github.io/Cacada-Trigonometrica/</a:t>
            </a:r>
            <a:endParaRPr sz="1000" b="1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 dos exercícios: https://drive.google.com/file/d/1EDseUbdWAhRkBuY6w5BA-TPz-FGqvozU/view?usp=sharing</a:t>
            </a:r>
            <a:endParaRPr sz="1000" b="1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 do mapa: https://drive.google.com/file/d/1q_PkLlAwsCzWPmxlMlSF8fdn7-cYA3y1/view?usp=sharing</a:t>
            </a:r>
            <a:endParaRPr sz="1000" b="1" i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4" name="Google Shape;94;p16" title="IMG-20250730-WA006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99" y="951375"/>
            <a:ext cx="2506584" cy="334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IMG-20250730-WA005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724" y="951363"/>
            <a:ext cx="2506584" cy="334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IMG-20250730-WA0057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124" y="951375"/>
            <a:ext cx="2506584" cy="334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IMG-20250730-WA0054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1451" y="951375"/>
            <a:ext cx="2506584" cy="334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245750" y="167100"/>
            <a:ext cx="211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latin typeface="Bitter"/>
                <a:ea typeface="Bitter"/>
                <a:cs typeface="Bitter"/>
                <a:sym typeface="Bitter"/>
              </a:rPr>
              <a:t>Evidências</a:t>
            </a:r>
            <a:endParaRPr sz="2500"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3" name="Google Shape;103;p17" title="IMG-20250730-WA00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7" y="736494"/>
            <a:ext cx="3151724" cy="23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title="IMG-20250730-WA005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265" y="74837"/>
            <a:ext cx="3151726" cy="30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title="IMG-20250730-WA005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051" y="2184723"/>
            <a:ext cx="3241000" cy="24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2012</Words>
  <Application>Microsoft Office PowerPoint</Application>
  <PresentationFormat>Apresentação na tela (16:9)</PresentationFormat>
  <Paragraphs>98</Paragraphs>
  <Slides>18</Slides>
  <Notes>18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Paytone One</vt:lpstr>
      <vt:lpstr>Bitter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Haward Antunny da Silva Americo</cp:lastModifiedBy>
  <cp:revision>2</cp:revision>
  <dcterms:modified xsi:type="dcterms:W3CDTF">2025-08-21T19:23:16Z</dcterms:modified>
</cp:coreProperties>
</file>